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5"/>
  </p:notesMasterIdLst>
  <p:sldIdLst>
    <p:sldId id="256" r:id="rId2"/>
    <p:sldId id="335" r:id="rId3"/>
    <p:sldId id="346" r:id="rId4"/>
    <p:sldId id="347" r:id="rId5"/>
    <p:sldId id="348" r:id="rId6"/>
    <p:sldId id="349" r:id="rId7"/>
    <p:sldId id="350" r:id="rId8"/>
    <p:sldId id="337" r:id="rId9"/>
    <p:sldId id="351" r:id="rId10"/>
    <p:sldId id="352" r:id="rId11"/>
    <p:sldId id="263" r:id="rId12"/>
    <p:sldId id="265" r:id="rId13"/>
    <p:sldId id="271" r:id="rId14"/>
    <p:sldId id="353" r:id="rId15"/>
    <p:sldId id="354" r:id="rId16"/>
    <p:sldId id="355" r:id="rId17"/>
    <p:sldId id="356" r:id="rId18"/>
    <p:sldId id="357" r:id="rId19"/>
    <p:sldId id="358" r:id="rId20"/>
    <p:sldId id="277" r:id="rId21"/>
    <p:sldId id="360" r:id="rId22"/>
    <p:sldId id="361" r:id="rId23"/>
    <p:sldId id="3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79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C727D-204D-4642-80FF-3C0A4FCEE64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267FC-2883-4322-8943-FD00E42A9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A6809C9-FAA3-4530-B34B-2324BF457E10}" type="slidenum">
              <a:rPr lang="en-US" altLang="en-US">
                <a:ea typeface="ＭＳ Ｐゴシック" panose="020B0600070205080204" pitchFamily="34" charset="-128"/>
              </a:rPr>
              <a:pPr eaLnBrk="1" hangingPunct="1"/>
              <a:t>8</a:t>
            </a:fld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321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0650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8A413C15-16A0-499D-BDE8-75DAB94A6136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11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7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D64E52-6077-4B47-9F13-0ABCE2F994E7}" type="slidenum"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pPr eaLnBrk="1" hangingPunct="1"/>
              <a:t>12</a:t>
            </a:fld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31" tIns="45714" rIns="91431" bIns="45714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804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66E0343-65EC-4911-9B1D-6A8B9EF6ACDF}" type="slidenum">
              <a:rPr lang="en-US" altLang="en-US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5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5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7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8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0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0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3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9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1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DCE9E-4690-4732-9A89-2F0C8024C6EE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59EE9-635E-4034-B1A3-8D739AF83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01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Rock Cycle processes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8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Rocks can </a:t>
            </a:r>
            <a:r>
              <a:rPr lang="en-US" dirty="0" smtClean="0">
                <a:solidFill>
                  <a:srgbClr val="FFFF00"/>
                </a:solidFill>
              </a:rPr>
              <a:t>melt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>
            <a:lum contrast="-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28245" r="716" b="6947"/>
          <a:stretch/>
        </p:blipFill>
        <p:spPr bwMode="auto">
          <a:xfrm>
            <a:off x="1059305" y="1543987"/>
            <a:ext cx="10375900" cy="4856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209800" y="2011364"/>
            <a:ext cx="8305800" cy="362743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1028"/>
          <p:cNvSpPr txBox="1">
            <a:spLocks noChangeArrowheads="1"/>
          </p:cNvSpPr>
          <p:nvPr/>
        </p:nvSpPr>
        <p:spPr>
          <a:xfrm>
            <a:off x="2209800" y="3124200"/>
            <a:ext cx="8305800" cy="297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000" b="1" smtClean="0">
                <a:solidFill>
                  <a:schemeClr val="bg1"/>
                </a:solidFill>
              </a:rPr>
              <a:t>a) Change Pressure: </a:t>
            </a:r>
            <a:r>
              <a:rPr lang="en-US" sz="3000" b="1" i="1" smtClean="0">
                <a:solidFill>
                  <a:schemeClr val="bg1"/>
                </a:solidFill>
              </a:rPr>
              <a:t>Decompression melting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000" b="1" smtClean="0">
                <a:solidFill>
                  <a:schemeClr val="bg1"/>
                </a:solidFill>
              </a:rPr>
              <a:t>b) Add water: </a:t>
            </a:r>
            <a:r>
              <a:rPr lang="en-US" sz="3000" b="1" i="1" smtClean="0">
                <a:solidFill>
                  <a:schemeClr val="bg1"/>
                </a:solidFill>
              </a:rPr>
              <a:t>Volatile-enhanced melting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3000" b="1" smtClean="0">
                <a:solidFill>
                  <a:schemeClr val="bg1"/>
                </a:solidFill>
              </a:rPr>
              <a:t>c) Change Temperature: </a:t>
            </a:r>
            <a:r>
              <a:rPr lang="en-US" sz="3000" b="1" i="1" smtClean="0">
                <a:solidFill>
                  <a:schemeClr val="bg1"/>
                </a:solidFill>
              </a:rPr>
              <a:t>Heat transfer and melting</a:t>
            </a:r>
          </a:p>
          <a:p>
            <a:pPr>
              <a:buFontTx/>
              <a:buNone/>
              <a:defRPr/>
            </a:pPr>
            <a:r>
              <a:rPr lang="en-US" sz="3000" b="1" smtClean="0">
                <a:solidFill>
                  <a:schemeClr val="bg1"/>
                </a:solidFill>
              </a:rPr>
              <a:t>	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Text Box 1029"/>
          <p:cNvSpPr txBox="1">
            <a:spLocks noChangeArrowheads="1"/>
          </p:cNvSpPr>
          <p:nvPr/>
        </p:nvSpPr>
        <p:spPr bwMode="auto">
          <a:xfrm>
            <a:off x="2263549" y="2205013"/>
            <a:ext cx="38549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bg1"/>
                </a:solidFill>
                <a:latin typeface="Calibri" pitchFamily="-102" charset="0"/>
                <a:cs typeface="Arial" charset="0"/>
              </a:rPr>
              <a:t>Take HOT ROCKS and:</a:t>
            </a:r>
          </a:p>
        </p:txBody>
      </p:sp>
    </p:spTree>
    <p:extLst>
      <p:ext uri="{BB962C8B-B14F-4D97-AF65-F5344CB8AC3E}">
        <p14:creationId xmlns:p14="http://schemas.microsoft.com/office/powerpoint/2010/main" val="386603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2057400" y="1600201"/>
            <a:ext cx="80772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FFFF00"/>
                </a:solidFill>
              </a:rPr>
              <a:t>Magma</a:t>
            </a:r>
            <a:r>
              <a:rPr lang="en-US" altLang="en-US" sz="3200" dirty="0"/>
              <a:t> is molten (liquid) rock beneath Earth’s surface</a:t>
            </a:r>
          </a:p>
          <a:p>
            <a:pPr eaLnBrk="1" hangingPunct="1">
              <a:buFontTx/>
              <a:buChar char="•"/>
            </a:pPr>
            <a:endParaRPr lang="en-US" altLang="en-US" sz="32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rgbClr val="FFFF00"/>
                </a:solidFill>
              </a:rPr>
              <a:t>Lava</a:t>
            </a:r>
            <a:r>
              <a:rPr lang="en-US" altLang="en-US" sz="3200" dirty="0"/>
              <a:t> is magma that is on the surface</a:t>
            </a:r>
          </a:p>
        </p:txBody>
      </p:sp>
      <p:sp>
        <p:nvSpPr>
          <p:cNvPr id="35843" name="Title 1"/>
          <p:cNvSpPr txBox="1">
            <a:spLocks/>
          </p:cNvSpPr>
          <p:nvPr/>
        </p:nvSpPr>
        <p:spPr bwMode="auto">
          <a:xfrm>
            <a:off x="1524000" y="274638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44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Note** magma vs. lava</a:t>
            </a:r>
          </a:p>
        </p:txBody>
      </p:sp>
    </p:spTree>
    <p:extLst>
      <p:ext uri="{BB962C8B-B14F-4D97-AF65-F5344CB8AC3E}">
        <p14:creationId xmlns:p14="http://schemas.microsoft.com/office/powerpoint/2010/main" val="4686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" r="3378" b="2975"/>
          <a:stretch>
            <a:fillRect/>
          </a:stretch>
        </p:blipFill>
        <p:spPr bwMode="auto">
          <a:xfrm>
            <a:off x="4260850" y="228600"/>
            <a:ext cx="6407150" cy="6351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884989" y="1630364"/>
            <a:ext cx="1203325" cy="1671637"/>
          </a:xfrm>
          <a:prstGeom prst="ellips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0964" name="TextBox 9"/>
          <p:cNvSpPr txBox="1">
            <a:spLocks noChangeArrowheads="1"/>
          </p:cNvSpPr>
          <p:nvPr/>
        </p:nvSpPr>
        <p:spPr bwMode="auto">
          <a:xfrm>
            <a:off x="503174" y="460742"/>
            <a:ext cx="330682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1" dirty="0"/>
              <a:t>Decompression melting:</a:t>
            </a:r>
          </a:p>
          <a:p>
            <a:pPr eaLnBrk="1" hangingPunct="1"/>
            <a:r>
              <a:rPr lang="en-US" altLang="en-US" sz="2800" dirty="0"/>
              <a:t>Melting b/c of a change in pressure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503174" y="3966431"/>
            <a:ext cx="363696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i="1" dirty="0">
                <a:latin typeface="Calibri" panose="020F0502020204030204" pitchFamily="34" charset="0"/>
              </a:rPr>
              <a:t>During decompression melting, hot rock rises from depth. As pressure decreases, the rock starts to melt.</a:t>
            </a:r>
            <a:endParaRPr lang="en-US" altLang="en-US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Volatiles move the solidus line:</a:t>
            </a:r>
          </a:p>
        </p:txBody>
      </p:sp>
      <p:pic>
        <p:nvPicPr>
          <p:cNvPr id="47108" name="Picture 8" descr="npo00063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1417638"/>
            <a:ext cx="70421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 rot="10800000">
            <a:off x="5427664" y="4052889"/>
            <a:ext cx="1577975" cy="1587"/>
          </a:xfrm>
          <a:prstGeom prst="line">
            <a:avLst/>
          </a:prstGeom>
          <a:noFill/>
          <a:ln w="73025">
            <a:solidFill>
              <a:srgbClr val="0000FF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1933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Magma/lava can </a:t>
            </a:r>
            <a:r>
              <a:rPr lang="en-US" dirty="0" smtClean="0">
                <a:solidFill>
                  <a:srgbClr val="FFFF00"/>
                </a:solidFill>
              </a:rPr>
              <a:t>cool and solidify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70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 can erupt at a volcano (cools FAST!)</a:t>
            </a:r>
            <a:endParaRPr lang="en-US" dirty="0"/>
          </a:p>
        </p:txBody>
      </p:sp>
      <p:pic>
        <p:nvPicPr>
          <p:cNvPr id="2050" name="Picture 2" descr="Image result for volcan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240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it can sit in a magma chamber (cool SLOW)</a:t>
            </a:r>
            <a:endParaRPr lang="en-US" dirty="0"/>
          </a:p>
        </p:txBody>
      </p:sp>
      <p:pic>
        <p:nvPicPr>
          <p:cNvPr id="3074" name="Picture 2" descr="Image result for magma chamb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37" y="2008682"/>
            <a:ext cx="5645526" cy="407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2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81948" y="1690688"/>
            <a:ext cx="3962400" cy="42454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Magma/lava can </a:t>
            </a:r>
            <a:r>
              <a:rPr lang="en-US" dirty="0" smtClean="0">
                <a:solidFill>
                  <a:srgbClr val="FFFF00"/>
                </a:solidFill>
              </a:rPr>
              <a:t>cool and solidify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559749" y="1267499"/>
            <a:ext cx="7533555" cy="5457090"/>
            <a:chOff x="4741558" y="1271817"/>
            <a:chExt cx="7533555" cy="5457090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558" y="1353732"/>
              <a:ext cx="3276828" cy="2457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919136" y="3277179"/>
              <a:ext cx="106311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FFC000"/>
                  </a:solidFill>
                  <a:latin typeface="Calibri" panose="020F0502020204030204" pitchFamily="34" charset="0"/>
                </a:rPr>
                <a:t>granite</a:t>
              </a:r>
            </a:p>
          </p:txBody>
        </p:sp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5386" y="3988553"/>
              <a:ext cx="3370613" cy="2305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919136" y="6240140"/>
              <a:ext cx="93487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rgbClr val="FFC000"/>
                  </a:solidFill>
                  <a:latin typeface="Calibri" panose="020F0502020204030204" pitchFamily="34" charset="0"/>
                </a:rPr>
                <a:t>basalt</a:t>
              </a:r>
            </a:p>
          </p:txBody>
        </p:sp>
        <p:pic>
          <p:nvPicPr>
            <p:cNvPr id="15" name="Picture 12" descr="Image result for granite thin se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999" y="1271817"/>
              <a:ext cx="3423630" cy="228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8373211" y="3499173"/>
              <a:ext cx="39019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b="1" u="sng" dirty="0">
                  <a:solidFill>
                    <a:srgbClr val="FFC000"/>
                  </a:solidFill>
                  <a:latin typeface="Calibri" panose="020F0502020204030204" pitchFamily="34" charset="0"/>
                </a:rPr>
                <a:t>Slow cooling </a:t>
              </a:r>
              <a:r>
                <a:rPr lang="en-US" altLang="en-US" sz="2400" dirty="0">
                  <a:solidFill>
                    <a:srgbClr val="FFC000"/>
                  </a:solidFill>
                  <a:latin typeface="Calibri" panose="020F0502020204030204" pitchFamily="34" charset="0"/>
                </a:rPr>
                <a:t>– coarse grained</a:t>
              </a:r>
            </a:p>
          </p:txBody>
        </p:sp>
        <p:pic>
          <p:nvPicPr>
            <p:cNvPr id="17" name="Picture 14" descr="Image result for basalt thin secti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986" y="4158696"/>
              <a:ext cx="3002269" cy="213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8351400" y="6267242"/>
              <a:ext cx="34274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b="1" u="sng" dirty="0">
                  <a:solidFill>
                    <a:srgbClr val="FFC000"/>
                  </a:solidFill>
                  <a:latin typeface="Calibri" panose="020F0502020204030204" pitchFamily="34" charset="0"/>
                </a:rPr>
                <a:t>fast cooling </a:t>
              </a:r>
              <a:r>
                <a:rPr lang="en-US" altLang="en-US" sz="2400" dirty="0">
                  <a:solidFill>
                    <a:srgbClr val="FFC000"/>
                  </a:solidFill>
                  <a:latin typeface="Calibri" panose="020F0502020204030204" pitchFamily="34" charset="0"/>
                </a:rPr>
                <a:t>– fine grained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1948" y="1825625"/>
            <a:ext cx="3962400" cy="3966865"/>
            <a:chOff x="1101970" y="1500554"/>
            <a:chExt cx="3962400" cy="3966865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1101970" y="1500554"/>
              <a:ext cx="3962400" cy="3810000"/>
              <a:chOff x="1680" y="816"/>
              <a:chExt cx="2496" cy="2400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0" t="42546" r="48000" b="3999"/>
              <a:stretch>
                <a:fillRect/>
              </a:stretch>
            </p:blipFill>
            <p:spPr bwMode="auto">
              <a:xfrm>
                <a:off x="1680" y="864"/>
                <a:ext cx="2208" cy="2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352" y="1344"/>
                <a:ext cx="1824" cy="816"/>
              </a:xfrm>
              <a:prstGeom prst="rect">
                <a:avLst/>
              </a:prstGeom>
              <a:solidFill>
                <a:srgbClr val="FE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2976" y="816"/>
                <a:ext cx="1104" cy="816"/>
              </a:xfrm>
              <a:prstGeom prst="rect">
                <a:avLst/>
              </a:prstGeom>
              <a:solidFill>
                <a:srgbClr val="FE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256" y="1440"/>
                <a:ext cx="1344" cy="480"/>
              </a:xfrm>
              <a:prstGeom prst="rect">
                <a:avLst/>
              </a:prstGeom>
              <a:solidFill>
                <a:srgbClr val="FE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616570" y="5005754"/>
              <a:ext cx="1132041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>
                  <a:solidFill>
                    <a:schemeClr val="bg1"/>
                  </a:solidFill>
                  <a:latin typeface="Calibri" panose="020F0502020204030204" pitchFamily="34" charset="0"/>
                </a:rPr>
                <a:t>Magma</a:t>
              </a: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389185" y="3996044"/>
              <a:ext cx="1119217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Cooling</a:t>
              </a: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2092570" y="1633904"/>
              <a:ext cx="2501900" cy="58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32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Igneous rocks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541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416" y="694909"/>
            <a:ext cx="5637551" cy="263290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Heat and pressure </a:t>
            </a:r>
            <a:r>
              <a:rPr lang="en-US" dirty="0" smtClean="0"/>
              <a:t>can cause Ig., Sed., and Met. Rocks to transform into new metamorphic rocks</a:t>
            </a:r>
            <a:endParaRPr lang="en-US" dirty="0"/>
          </a:p>
        </p:txBody>
      </p:sp>
      <p:pic>
        <p:nvPicPr>
          <p:cNvPr id="4098" name="Picture 2" descr="https://sites.google.com/site/missiontomarsatvssec/_/rsrc/1348642025886/home/mission-background-briefing-students/earth/14-metamorphic-rocks/foliation.jpeg?height=320&amp;width=27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89" y="252583"/>
            <a:ext cx="5621311" cy="647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8"/>
          <p:cNvSpPr txBox="1">
            <a:spLocks noChangeArrowheads="1"/>
          </p:cNvSpPr>
          <p:nvPr/>
        </p:nvSpPr>
        <p:spPr bwMode="auto">
          <a:xfrm>
            <a:off x="508416" y="4676600"/>
            <a:ext cx="56375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i="1" dirty="0" smtClean="0"/>
              <a:t>Note: this is a </a:t>
            </a:r>
            <a:r>
              <a:rPr lang="en-US" altLang="en-US" sz="2800" i="1" dirty="0" smtClean="0"/>
              <a:t>Solid-state </a:t>
            </a:r>
            <a:r>
              <a:rPr lang="en-US" altLang="en-US" sz="2800" i="1" dirty="0"/>
              <a:t>transformation, i.e. NO MELTING</a:t>
            </a:r>
          </a:p>
        </p:txBody>
      </p:sp>
    </p:spTree>
    <p:extLst>
      <p:ext uri="{BB962C8B-B14F-4D97-AF65-F5344CB8AC3E}">
        <p14:creationId xmlns:p14="http://schemas.microsoft.com/office/powerpoint/2010/main" val="3340175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9098" cy="191338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Metamorphism</a:t>
            </a:r>
            <a:r>
              <a:rPr lang="en-US" dirty="0" smtClean="0"/>
              <a:t> can occur where there is </a:t>
            </a:r>
            <a:r>
              <a:rPr lang="en-US" i="1" dirty="0" smtClean="0"/>
              <a:t>great pressure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(i.e. deep below surface)</a:t>
            </a:r>
            <a:r>
              <a:rPr lang="en-US" dirty="0" smtClean="0"/>
              <a:t> or where there is </a:t>
            </a:r>
            <a:r>
              <a:rPr lang="en-US" i="1" dirty="0" smtClean="0"/>
              <a:t>great heat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(i.e. rock surrounding a magma chamber)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22" name="Picture 2" descr="https://sites.google.com/site/missiontomarsatvssec/_/rsrc/1349572950306/home/mission-background-briefing-students/earth/14-metamorphic-rocks/metamorphism%20regional%20contact.jpeg?height=240&amp;width=32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77" y="2443944"/>
            <a:ext cx="5721246" cy="429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22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810000"/>
            <a:ext cx="4800600" cy="2667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74378"/>
            <a:ext cx="5150828" cy="27900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2493963"/>
            <a:ext cx="4803787" cy="2632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3428" y="685800"/>
            <a:ext cx="19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Igneous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1008" y="5981212"/>
            <a:ext cx="290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Metamorphic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76780" y="1970742"/>
            <a:ext cx="260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Sedimentary</a:t>
            </a:r>
          </a:p>
        </p:txBody>
      </p:sp>
    </p:spTree>
    <p:extLst>
      <p:ext uri="{BB962C8B-B14F-4D97-AF65-F5344CB8AC3E}">
        <p14:creationId xmlns:p14="http://schemas.microsoft.com/office/powerpoint/2010/main" val="961310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Hydrothermal </a:t>
            </a:r>
            <a:r>
              <a:rPr lang="en-US" dirty="0" smtClean="0"/>
              <a:t>Action – hot fluids move through the subsurface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6149" name="Picture 5" descr="annual01_oceandrill_top_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90" y="1864519"/>
            <a:ext cx="6386512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1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Construct the Rock Cycle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6526"/>
            <a:ext cx="9144000" cy="1655762"/>
          </a:xfrm>
        </p:spPr>
        <p:txBody>
          <a:bodyPr/>
          <a:lstStyle/>
          <a:p>
            <a:r>
              <a:rPr lang="en-US" dirty="0" smtClean="0"/>
              <a:t>Link the three rock types with labeled arrows representing the geologic process which “changes” one rock type into another</a:t>
            </a:r>
          </a:p>
        </p:txBody>
      </p:sp>
    </p:spTree>
    <p:extLst>
      <p:ext uri="{BB962C8B-B14F-4D97-AF65-F5344CB8AC3E}">
        <p14:creationId xmlns:p14="http://schemas.microsoft.com/office/powerpoint/2010/main" val="1252686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95018" y="216490"/>
            <a:ext cx="4718756" cy="6423378"/>
            <a:chOff x="3657600" y="135467"/>
            <a:chExt cx="4718756" cy="6423378"/>
          </a:xfrm>
        </p:grpSpPr>
        <p:sp>
          <p:nvSpPr>
            <p:cNvPr id="4" name="Rectangle 3"/>
            <p:cNvSpPr/>
            <p:nvPr/>
          </p:nvSpPr>
          <p:spPr>
            <a:xfrm>
              <a:off x="3657600" y="135467"/>
              <a:ext cx="4718756" cy="64233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73666" y="135467"/>
              <a:ext cx="280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Name of all group members</a:t>
              </a:r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72089" y="4572000"/>
              <a:ext cx="4323644" cy="451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622391" y="1984401"/>
              <a:ext cx="3212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Part 1: </a:t>
              </a:r>
              <a:r>
                <a:rPr lang="en-US" b="1" dirty="0" smtClean="0"/>
                <a:t>DRAW</a:t>
              </a:r>
              <a:r>
                <a:rPr lang="en-US" dirty="0" smtClean="0"/>
                <a:t> - Rock Cycle figure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83052" y="5126335"/>
              <a:ext cx="32514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Part 2: </a:t>
              </a:r>
              <a:r>
                <a:rPr lang="en-US" b="1" dirty="0" smtClean="0"/>
                <a:t>LIST</a:t>
              </a:r>
              <a:r>
                <a:rPr lang="en-US" dirty="0" smtClean="0"/>
                <a:t> - key tectonic settings associated with each rock type 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931179" y="1580420"/>
            <a:ext cx="30879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/>
              <a:t>Complete activity</a:t>
            </a:r>
          </a:p>
          <a:p>
            <a:pPr marL="342900" indent="-342900">
              <a:buAutoNum type="arabicParenR"/>
            </a:pPr>
            <a:endParaRPr lang="en-US" sz="2400" dirty="0" smtClean="0"/>
          </a:p>
          <a:p>
            <a:pPr marL="342900" indent="-342900">
              <a:buAutoNum type="arabicParenR"/>
            </a:pPr>
            <a:r>
              <a:rPr lang="en-US" sz="2400" dirty="0" smtClean="0"/>
              <a:t>Self select to be in the same Canvas group as your group members</a:t>
            </a:r>
          </a:p>
          <a:p>
            <a:pPr marL="342900" indent="-342900">
              <a:buAutoNum type="arabicParenR"/>
            </a:pPr>
            <a:endParaRPr lang="en-US" sz="2400" dirty="0" smtClean="0"/>
          </a:p>
          <a:p>
            <a:pPr marL="342900" indent="-342900">
              <a:buAutoNum type="arabicParenR"/>
            </a:pPr>
            <a:r>
              <a:rPr lang="en-US" sz="2400" dirty="0" smtClean="0"/>
              <a:t>One person in your group submits a PHOTO of your assignment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9583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tectonic settings are “factories” for each rock type?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Igneous</a:t>
            </a:r>
          </a:p>
          <a:p>
            <a:r>
              <a:rPr lang="en-US" dirty="0" smtClean="0"/>
              <a:t>Metamorphic</a:t>
            </a:r>
          </a:p>
          <a:p>
            <a:r>
              <a:rPr lang="en-US" dirty="0" smtClean="0"/>
              <a:t>Sedimentary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7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Rocks can be </a:t>
            </a:r>
            <a:r>
              <a:rPr lang="en-US" dirty="0" smtClean="0">
                <a:solidFill>
                  <a:srgbClr val="FFFF00"/>
                </a:solidFill>
              </a:rPr>
              <a:t>weathered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eroded</a:t>
            </a:r>
            <a:endParaRPr lang="en-US" dirty="0" smtClean="0">
              <a:solidFill>
                <a:srgbClr val="FFFF00"/>
              </a:solidFill>
            </a:endParaRPr>
          </a:p>
        </p:txBody>
      </p:sp>
      <p:pic>
        <p:nvPicPr>
          <p:cNvPr id="55301" name="Picture 4" descr="Slide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034087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34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Content Placeholder 2"/>
          <p:cNvSpPr>
            <a:spLocks noGrp="1"/>
          </p:cNvSpPr>
          <p:nvPr>
            <p:ph idx="1"/>
          </p:nvPr>
        </p:nvSpPr>
        <p:spPr bwMode="auto">
          <a:xfrm>
            <a:off x="695793" y="1552576"/>
            <a:ext cx="4800600" cy="47432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 smtClean="0">
                <a:solidFill>
                  <a:srgbClr val="FFFF00"/>
                </a:solidFill>
              </a:rPr>
              <a:t>Weathering</a:t>
            </a:r>
            <a:r>
              <a:rPr lang="en-US" altLang="en-US" dirty="0" smtClean="0"/>
              <a:t> – the </a:t>
            </a:r>
            <a:r>
              <a:rPr lang="en-US" altLang="en-US" i="1" dirty="0" smtClean="0"/>
              <a:t>breakdown</a:t>
            </a:r>
            <a:r>
              <a:rPr lang="en-US" altLang="en-US" dirty="0" smtClean="0"/>
              <a:t> of rocks by chemical and mechanical processes</a:t>
            </a:r>
          </a:p>
          <a:p>
            <a:endParaRPr lang="en-US" altLang="en-US" dirty="0" smtClean="0"/>
          </a:p>
          <a:p>
            <a:r>
              <a:rPr lang="en-US" altLang="en-US" dirty="0" smtClean="0">
                <a:solidFill>
                  <a:srgbClr val="FFFF00"/>
                </a:solidFill>
              </a:rPr>
              <a:t>Erosion</a:t>
            </a:r>
            <a:r>
              <a:rPr lang="en-US" altLang="en-US" dirty="0" smtClean="0"/>
              <a:t> – </a:t>
            </a:r>
            <a:r>
              <a:rPr lang="en-US" altLang="en-US" i="1" dirty="0" smtClean="0"/>
              <a:t>the transport </a:t>
            </a:r>
            <a:r>
              <a:rPr lang="en-US" altLang="en-US" dirty="0" smtClean="0"/>
              <a:t>of material by mobile agents such as water, wind, ice, or gravity</a:t>
            </a:r>
          </a:p>
          <a:p>
            <a:endParaRPr lang="en-US" altLang="en-US" dirty="0" smtClean="0"/>
          </a:p>
        </p:txBody>
      </p:sp>
      <p:pic>
        <p:nvPicPr>
          <p:cNvPr id="56324" name="Picture 2" descr="http://www.sd36.bc.ca/semiah/mleziva/unit4/U04L01/masswa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91" y="-842602"/>
            <a:ext cx="6443609" cy="770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49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0462"/>
            <a:ext cx="6256548" cy="504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eathering and eros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48" y="1235274"/>
            <a:ext cx="5967970" cy="44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42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Sediments can be </a:t>
            </a:r>
            <a:r>
              <a:rPr lang="en-US" dirty="0" smtClean="0">
                <a:solidFill>
                  <a:srgbClr val="FFFF00"/>
                </a:solidFill>
              </a:rPr>
              <a:t>transported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deposited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800-080500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t="27136" b="11281"/>
          <a:stretch>
            <a:fillRect/>
          </a:stretch>
        </p:blipFill>
        <p:spPr bwMode="auto">
          <a:xfrm>
            <a:off x="6096000" y="3001990"/>
            <a:ext cx="5986462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del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47" y="1443010"/>
            <a:ext cx="5896753" cy="376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53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deposition, sediments can be buried and </a:t>
            </a:r>
            <a:r>
              <a:rPr lang="en-US" dirty="0" smtClean="0">
                <a:solidFill>
                  <a:srgbClr val="FFFF00"/>
                </a:solidFill>
              </a:rPr>
              <a:t>lithified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5395" y="2088460"/>
            <a:ext cx="4458325" cy="4351338"/>
          </a:xfrm>
        </p:spPr>
        <p:txBody>
          <a:bodyPr/>
          <a:lstStyle/>
          <a:p>
            <a:r>
              <a:rPr lang="en-US" dirty="0" err="1" smtClean="0">
                <a:solidFill>
                  <a:srgbClr val="FFFF00"/>
                </a:solidFill>
              </a:rPr>
              <a:t>Lithification</a:t>
            </a:r>
            <a:r>
              <a:rPr lang="en-US" dirty="0" smtClean="0"/>
              <a:t> – process of turning unconsolidated sediment into a solid sedimentary rock</a:t>
            </a:r>
          </a:p>
          <a:p>
            <a:r>
              <a:rPr lang="en-US" dirty="0" smtClean="0"/>
              <a:t>Usually by cementing sediment</a:t>
            </a:r>
            <a:endParaRPr lang="en-US" dirty="0"/>
          </a:p>
        </p:txBody>
      </p:sp>
      <p:pic>
        <p:nvPicPr>
          <p:cNvPr id="4" name="Picture 5" descr="clip_image004_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32" y="2088460"/>
            <a:ext cx="5790534" cy="382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89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3"/>
          <p:cNvGrpSpPr>
            <a:grpSpLocks/>
          </p:cNvGrpSpPr>
          <p:nvPr/>
        </p:nvGrpSpPr>
        <p:grpSpPr bwMode="auto">
          <a:xfrm>
            <a:off x="4431323" y="820616"/>
            <a:ext cx="5105400" cy="3962400"/>
            <a:chOff x="2064" y="0"/>
            <a:chExt cx="3216" cy="2496"/>
          </a:xfrm>
        </p:grpSpPr>
        <p:pic>
          <p:nvPicPr>
            <p:cNvPr id="2970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00" b="43272"/>
            <a:stretch>
              <a:fillRect/>
            </a:stretch>
          </p:blipFill>
          <p:spPr bwMode="auto">
            <a:xfrm>
              <a:off x="2112" y="0"/>
              <a:ext cx="3168" cy="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9" name="Rectangle 5"/>
            <p:cNvSpPr>
              <a:spLocks noChangeArrowheads="1"/>
            </p:cNvSpPr>
            <p:nvPr/>
          </p:nvSpPr>
          <p:spPr bwMode="auto">
            <a:xfrm>
              <a:off x="2304" y="912"/>
              <a:ext cx="960" cy="1584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710" name="Rectangle 6"/>
            <p:cNvSpPr>
              <a:spLocks noChangeArrowheads="1"/>
            </p:cNvSpPr>
            <p:nvPr/>
          </p:nvSpPr>
          <p:spPr bwMode="auto">
            <a:xfrm>
              <a:off x="2784" y="1584"/>
              <a:ext cx="960" cy="912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711" name="Rectangle 7"/>
            <p:cNvSpPr>
              <a:spLocks noChangeArrowheads="1"/>
            </p:cNvSpPr>
            <p:nvPr/>
          </p:nvSpPr>
          <p:spPr bwMode="auto">
            <a:xfrm>
              <a:off x="2064" y="720"/>
              <a:ext cx="144" cy="144"/>
            </a:xfrm>
            <a:prstGeom prst="rect">
              <a:avLst/>
            </a:prstGeom>
            <a:solidFill>
              <a:srgbClr val="FE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699" name="Rectangle 8"/>
          <p:cNvSpPr>
            <a:spLocks noChangeArrowheads="1"/>
          </p:cNvSpPr>
          <p:nvPr/>
        </p:nvSpPr>
        <p:spPr bwMode="auto">
          <a:xfrm>
            <a:off x="8165123" y="3849567"/>
            <a:ext cx="2344738" cy="10779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chemeClr val="bg1"/>
                </a:solidFill>
                <a:latin typeface="Calibri" panose="020F0502020204030204" pitchFamily="34" charset="0"/>
              </a:rPr>
              <a:t>Sedimentary</a:t>
            </a:r>
          </a:p>
          <a:p>
            <a:pPr eaLnBrk="1" hangingPunct="1"/>
            <a:r>
              <a:rPr lang="en-US" altLang="en-US" sz="3200" b="1">
                <a:solidFill>
                  <a:schemeClr val="bg1"/>
                </a:solidFill>
                <a:latin typeface="Calibri" panose="020F0502020204030204" pitchFamily="34" charset="0"/>
              </a:rPr>
              <a:t>rocks</a:t>
            </a:r>
          </a:p>
        </p:txBody>
      </p:sp>
      <p:sp>
        <p:nvSpPr>
          <p:cNvPr id="29700" name="Rectangle 9"/>
          <p:cNvSpPr>
            <a:spLocks noChangeArrowheads="1"/>
          </p:cNvSpPr>
          <p:nvPr/>
        </p:nvSpPr>
        <p:spPr bwMode="auto">
          <a:xfrm>
            <a:off x="7418604" y="2177494"/>
            <a:ext cx="1493037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Sediments</a:t>
            </a:r>
          </a:p>
        </p:txBody>
      </p:sp>
      <p:sp>
        <p:nvSpPr>
          <p:cNvPr id="29701" name="Rectangle 10"/>
          <p:cNvSpPr>
            <a:spLocks noChangeArrowheads="1"/>
          </p:cNvSpPr>
          <p:nvPr/>
        </p:nvSpPr>
        <p:spPr bwMode="auto">
          <a:xfrm>
            <a:off x="7631724" y="3030416"/>
            <a:ext cx="2667077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Burial &amp; </a:t>
            </a:r>
            <a:r>
              <a:rPr lang="en-US" altLang="en-US" sz="2400" dirty="0" err="1">
                <a:solidFill>
                  <a:schemeClr val="bg1"/>
                </a:solidFill>
                <a:latin typeface="Calibri" panose="020F0502020204030204" pitchFamily="34" charset="0"/>
              </a:rPr>
              <a:t>lithification</a:t>
            </a:r>
            <a:endParaRPr lang="en-US" alt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702" name="Rectangle 11"/>
          <p:cNvSpPr>
            <a:spLocks noChangeArrowheads="1"/>
          </p:cNvSpPr>
          <p:nvPr/>
        </p:nvSpPr>
        <p:spPr bwMode="auto">
          <a:xfrm>
            <a:off x="3886201" y="699619"/>
            <a:ext cx="2929135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Weathering &amp; erosion</a:t>
            </a:r>
          </a:p>
        </p:txBody>
      </p:sp>
      <p:sp>
        <p:nvSpPr>
          <p:cNvPr id="29703" name="Rectangle 12"/>
          <p:cNvSpPr>
            <a:spLocks noChangeArrowheads="1"/>
          </p:cNvSpPr>
          <p:nvPr/>
        </p:nvSpPr>
        <p:spPr bwMode="auto">
          <a:xfrm>
            <a:off x="6107723" y="1201616"/>
            <a:ext cx="1752600" cy="685800"/>
          </a:xfrm>
          <a:prstGeom prst="rect">
            <a:avLst/>
          </a:prstGeom>
          <a:solidFill>
            <a:srgbClr val="FFFE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704" name="Rectangle 13"/>
          <p:cNvSpPr>
            <a:spLocks noChangeArrowheads="1"/>
          </p:cNvSpPr>
          <p:nvPr/>
        </p:nvSpPr>
        <p:spPr bwMode="auto">
          <a:xfrm>
            <a:off x="6172016" y="1511972"/>
            <a:ext cx="1624013" cy="4616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Deposition</a:t>
            </a:r>
          </a:p>
        </p:txBody>
      </p:sp>
      <p:pic>
        <p:nvPicPr>
          <p:cNvPr id="29705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162" y="2486995"/>
            <a:ext cx="4788561" cy="359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TextBox 14"/>
          <p:cNvSpPr txBox="1">
            <a:spLocks noChangeArrowheads="1"/>
          </p:cNvSpPr>
          <p:nvPr/>
        </p:nvSpPr>
        <p:spPr bwMode="auto">
          <a:xfrm>
            <a:off x="2961298" y="6078416"/>
            <a:ext cx="203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Navajo sandstone</a:t>
            </a:r>
          </a:p>
        </p:txBody>
      </p:sp>
    </p:spTree>
    <p:extLst>
      <p:ext uri="{BB962C8B-B14F-4D97-AF65-F5344CB8AC3E}">
        <p14:creationId xmlns:p14="http://schemas.microsoft.com/office/powerpoint/2010/main" val="335316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sedimentary rocks form by </a:t>
            </a:r>
            <a:r>
              <a:rPr lang="en-US" dirty="0" smtClean="0">
                <a:solidFill>
                  <a:srgbClr val="FFFF00"/>
                </a:solidFill>
              </a:rPr>
              <a:t>precipitating</a:t>
            </a:r>
            <a:r>
              <a:rPr lang="en-US" dirty="0" smtClean="0"/>
              <a:t> out of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338" y="2106613"/>
            <a:ext cx="4453328" cy="4351338"/>
          </a:xfrm>
        </p:spPr>
        <p:txBody>
          <a:bodyPr/>
          <a:lstStyle/>
          <a:p>
            <a:r>
              <a:rPr lang="en-US" dirty="0" smtClean="0"/>
              <a:t>E.g. evaporating lakes precipitate salts</a:t>
            </a:r>
          </a:p>
        </p:txBody>
      </p:sp>
      <p:pic>
        <p:nvPicPr>
          <p:cNvPr id="4" name="Picture 7" descr="utah_bonneville_flats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99" y="1514516"/>
            <a:ext cx="6591939" cy="494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92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2843</TotalTime>
  <Words>407</Words>
  <Application>Microsoft Office PowerPoint</Application>
  <PresentationFormat>Widescreen</PresentationFormat>
  <Paragraphs>68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Office Theme</vt:lpstr>
      <vt:lpstr>Rock Cycle processes</vt:lpstr>
      <vt:lpstr>PowerPoint Presentation</vt:lpstr>
      <vt:lpstr>Rocks can be weathered and eroded</vt:lpstr>
      <vt:lpstr>PowerPoint Presentation</vt:lpstr>
      <vt:lpstr>PowerPoint Presentation</vt:lpstr>
      <vt:lpstr>Sediments can be transported and deposited</vt:lpstr>
      <vt:lpstr>After deposition, sediments can be buried and lithified </vt:lpstr>
      <vt:lpstr>PowerPoint Presentation</vt:lpstr>
      <vt:lpstr>Some sedimentary rocks form by precipitating out of water</vt:lpstr>
      <vt:lpstr>Rocks can melt</vt:lpstr>
      <vt:lpstr>PowerPoint Presentation</vt:lpstr>
      <vt:lpstr>PowerPoint Presentation</vt:lpstr>
      <vt:lpstr>Volatiles move the solidus line:</vt:lpstr>
      <vt:lpstr>Magma/lava can cool and solidify</vt:lpstr>
      <vt:lpstr>Magma can erupt at a volcano (cools FAST!)</vt:lpstr>
      <vt:lpstr>Or it can sit in a magma chamber (cool SLOW)</vt:lpstr>
      <vt:lpstr>Magma/lava can cool and solidify</vt:lpstr>
      <vt:lpstr>Heat and pressure can cause Ig., Sed., and Met. Rocks to transform into new metamorphic rocks</vt:lpstr>
      <vt:lpstr>Metamorphism can occur where there is great pressure (i.e. deep below surface) or where there is great heat (i.e. rock surrounding a magma chamber)</vt:lpstr>
      <vt:lpstr>Hydrothermal Action – hot fluids move through the subsurface</vt:lpstr>
      <vt:lpstr>Construct the Rock Cycle</vt:lpstr>
      <vt:lpstr>PowerPoint Presentation</vt:lpstr>
      <vt:lpstr>What tectonic settings are “factories” for each rock type?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Katherine Fidler</dc:creator>
  <cp:lastModifiedBy>Mary Katherine Fidler</cp:lastModifiedBy>
  <cp:revision>9</cp:revision>
  <dcterms:created xsi:type="dcterms:W3CDTF">2018-09-05T14:09:55Z</dcterms:created>
  <dcterms:modified xsi:type="dcterms:W3CDTF">2018-09-07T13:33:31Z</dcterms:modified>
</cp:coreProperties>
</file>